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62"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1" d="100"/>
          <a:sy n="91" d="100"/>
        </p:scale>
        <p:origin x="534"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EBB0213E-EF8A-4F75-938E-6D4EA07FA35C}" type="datetimeFigureOut">
              <a:rPr lang="tr-TR" smtClean="0"/>
              <a:t>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AFAD4FF-BDB8-42B3-8903-A992ABCCB0AA}" type="slidenum">
              <a:rPr lang="tr-TR" smtClean="0"/>
              <a:t>‹#›</a:t>
            </a:fld>
            <a:endParaRPr lang="tr-TR"/>
          </a:p>
        </p:txBody>
      </p:sp>
    </p:spTree>
    <p:extLst>
      <p:ext uri="{BB962C8B-B14F-4D97-AF65-F5344CB8AC3E}">
        <p14:creationId xmlns:p14="http://schemas.microsoft.com/office/powerpoint/2010/main" val="1807282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BB0213E-EF8A-4F75-938E-6D4EA07FA35C}" type="datetimeFigureOut">
              <a:rPr lang="tr-TR" smtClean="0"/>
              <a:t>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AFAD4FF-BDB8-42B3-8903-A992ABCCB0AA}" type="slidenum">
              <a:rPr lang="tr-TR" smtClean="0"/>
              <a:t>‹#›</a:t>
            </a:fld>
            <a:endParaRPr lang="tr-TR"/>
          </a:p>
        </p:txBody>
      </p:sp>
    </p:spTree>
    <p:extLst>
      <p:ext uri="{BB962C8B-B14F-4D97-AF65-F5344CB8AC3E}">
        <p14:creationId xmlns:p14="http://schemas.microsoft.com/office/powerpoint/2010/main" val="2073849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EBB0213E-EF8A-4F75-938E-6D4EA07FA35C}" type="datetimeFigureOut">
              <a:rPr lang="tr-TR" smtClean="0"/>
              <a:t>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AFAD4FF-BDB8-42B3-8903-A992ABCCB0AA}" type="slidenum">
              <a:rPr lang="tr-TR" smtClean="0"/>
              <a:t>‹#›</a:t>
            </a:fld>
            <a:endParaRPr lang="tr-TR"/>
          </a:p>
        </p:txBody>
      </p:sp>
    </p:spTree>
    <p:extLst>
      <p:ext uri="{BB962C8B-B14F-4D97-AF65-F5344CB8AC3E}">
        <p14:creationId xmlns:p14="http://schemas.microsoft.com/office/powerpoint/2010/main" val="1017149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BB0213E-EF8A-4F75-938E-6D4EA07FA35C}" type="datetimeFigureOut">
              <a:rPr lang="tr-TR" smtClean="0"/>
              <a:t>8.10.2020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AFAD4FF-BDB8-42B3-8903-A992ABCCB0AA}" type="slidenum">
              <a:rPr lang="tr-TR" smtClean="0"/>
              <a:t>‹#›</a:t>
            </a:fld>
            <a:endParaRPr lang="tr-TR"/>
          </a:p>
        </p:txBody>
      </p:sp>
    </p:spTree>
    <p:extLst>
      <p:ext uri="{BB962C8B-B14F-4D97-AF65-F5344CB8AC3E}">
        <p14:creationId xmlns:p14="http://schemas.microsoft.com/office/powerpoint/2010/main" val="85993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BB0213E-EF8A-4F75-938E-6D4EA07FA35C}" type="datetimeFigureOut">
              <a:rPr lang="tr-TR" smtClean="0"/>
              <a:t>8.10.2020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0AFAD4FF-BDB8-42B3-8903-A992ABCCB0AA}" type="slidenum">
              <a:rPr lang="tr-TR" smtClean="0"/>
              <a:t>‹#›</a:t>
            </a:fld>
            <a:endParaRPr lang="tr-TR"/>
          </a:p>
        </p:txBody>
      </p:sp>
    </p:spTree>
    <p:extLst>
      <p:ext uri="{BB962C8B-B14F-4D97-AF65-F5344CB8AC3E}">
        <p14:creationId xmlns:p14="http://schemas.microsoft.com/office/powerpoint/2010/main" val="1942467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BB0213E-EF8A-4F75-938E-6D4EA07FA35C}" type="datetimeFigureOut">
              <a:rPr lang="tr-TR" smtClean="0"/>
              <a:t>8.10.2020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0AFAD4FF-BDB8-42B3-8903-A992ABCCB0AA}" type="slidenum">
              <a:rPr lang="tr-TR" smtClean="0"/>
              <a:t>‹#›</a:t>
            </a:fld>
            <a:endParaRPr lang="tr-TR"/>
          </a:p>
        </p:txBody>
      </p:sp>
    </p:spTree>
    <p:extLst>
      <p:ext uri="{BB962C8B-B14F-4D97-AF65-F5344CB8AC3E}">
        <p14:creationId xmlns:p14="http://schemas.microsoft.com/office/powerpoint/2010/main" val="1244833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BB0213E-EF8A-4F75-938E-6D4EA07FA35C}" type="datetimeFigureOut">
              <a:rPr lang="tr-TR" smtClean="0"/>
              <a:t>8.10.2020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0AFAD4FF-BDB8-42B3-8903-A992ABCCB0AA}" type="slidenum">
              <a:rPr lang="tr-TR" smtClean="0"/>
              <a:t>‹#›</a:t>
            </a:fld>
            <a:endParaRPr lang="tr-TR"/>
          </a:p>
        </p:txBody>
      </p:sp>
    </p:spTree>
    <p:extLst>
      <p:ext uri="{BB962C8B-B14F-4D97-AF65-F5344CB8AC3E}">
        <p14:creationId xmlns:p14="http://schemas.microsoft.com/office/powerpoint/2010/main" val="3205590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BB0213E-EF8A-4F75-938E-6D4EA07FA35C}" type="datetimeFigureOut">
              <a:rPr lang="tr-TR" smtClean="0"/>
              <a:t>8.10.2020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AFAD4FF-BDB8-42B3-8903-A992ABCCB0AA}" type="slidenum">
              <a:rPr lang="tr-TR" smtClean="0"/>
              <a:t>‹#›</a:t>
            </a:fld>
            <a:endParaRPr lang="tr-TR"/>
          </a:p>
        </p:txBody>
      </p:sp>
    </p:spTree>
    <p:extLst>
      <p:ext uri="{BB962C8B-B14F-4D97-AF65-F5344CB8AC3E}">
        <p14:creationId xmlns:p14="http://schemas.microsoft.com/office/powerpoint/2010/main" val="1004575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BB0213E-EF8A-4F75-938E-6D4EA07FA35C}" type="datetimeFigureOut">
              <a:rPr lang="tr-TR" smtClean="0"/>
              <a:t>8.10.2020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AFAD4FF-BDB8-42B3-8903-A992ABCCB0AA}" type="slidenum">
              <a:rPr lang="tr-TR" smtClean="0"/>
              <a:t>‹#›</a:t>
            </a:fld>
            <a:endParaRPr lang="tr-TR"/>
          </a:p>
        </p:txBody>
      </p:sp>
    </p:spTree>
    <p:extLst>
      <p:ext uri="{BB962C8B-B14F-4D97-AF65-F5344CB8AC3E}">
        <p14:creationId xmlns:p14="http://schemas.microsoft.com/office/powerpoint/2010/main" val="1610755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BB0213E-EF8A-4F75-938E-6D4EA07FA35C}" type="datetimeFigureOut">
              <a:rPr lang="tr-TR" smtClean="0"/>
              <a:t>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AFAD4FF-BDB8-42B3-8903-A992ABCCB0AA}" type="slidenum">
              <a:rPr lang="tr-TR" smtClean="0"/>
              <a:t>‹#›</a:t>
            </a:fld>
            <a:endParaRPr lang="tr-TR"/>
          </a:p>
        </p:txBody>
      </p:sp>
    </p:spTree>
    <p:extLst>
      <p:ext uri="{BB962C8B-B14F-4D97-AF65-F5344CB8AC3E}">
        <p14:creationId xmlns:p14="http://schemas.microsoft.com/office/powerpoint/2010/main" val="2475695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BB0213E-EF8A-4F75-938E-6D4EA07FA35C}" type="datetimeFigureOut">
              <a:rPr lang="tr-TR" smtClean="0"/>
              <a:t>8.10.2020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AFAD4FF-BDB8-42B3-8903-A992ABCCB0AA}" type="slidenum">
              <a:rPr lang="tr-TR" smtClean="0"/>
              <a:t>‹#›</a:t>
            </a:fld>
            <a:endParaRPr lang="tr-TR"/>
          </a:p>
        </p:txBody>
      </p:sp>
    </p:spTree>
    <p:extLst>
      <p:ext uri="{BB962C8B-B14F-4D97-AF65-F5344CB8AC3E}">
        <p14:creationId xmlns:p14="http://schemas.microsoft.com/office/powerpoint/2010/main" val="4091558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B0213E-EF8A-4F75-938E-6D4EA07FA35C}" type="datetimeFigureOut">
              <a:rPr lang="tr-TR" smtClean="0"/>
              <a:t>8.10.2020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FAD4FF-BDB8-42B3-8903-A992ABCCB0AA}" type="slidenum">
              <a:rPr lang="tr-TR" smtClean="0"/>
              <a:t>‹#›</a:t>
            </a:fld>
            <a:endParaRPr lang="tr-TR"/>
          </a:p>
        </p:txBody>
      </p:sp>
    </p:spTree>
    <p:extLst>
      <p:ext uri="{BB962C8B-B14F-4D97-AF65-F5344CB8AC3E}">
        <p14:creationId xmlns:p14="http://schemas.microsoft.com/office/powerpoint/2010/main" val="2830884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4"/>
            <a:ext cx="9144000" cy="1925636"/>
          </a:xfrm>
        </p:spPr>
        <p:txBody>
          <a:bodyPr>
            <a:normAutofit/>
          </a:bodyPr>
          <a:lstStyle/>
          <a:p>
            <a:r>
              <a:rPr lang="tr-TR" sz="4000" dirty="0" smtClean="0">
                <a:solidFill>
                  <a:srgbClr val="FF0000"/>
                </a:solidFill>
                <a:latin typeface="+mn-lt"/>
              </a:rPr>
              <a:t>TUR OPERATÖRLÜĞÜ </a:t>
            </a:r>
            <a:r>
              <a:rPr lang="tr-TR" sz="4000" smtClean="0">
                <a:solidFill>
                  <a:srgbClr val="FF0000"/>
                </a:solidFill>
                <a:latin typeface="+mn-lt"/>
              </a:rPr>
              <a:t>VE </a:t>
            </a:r>
            <a:r>
              <a:rPr lang="tr-TR" sz="4000" smtClean="0">
                <a:solidFill>
                  <a:srgbClr val="FF0000"/>
                </a:solidFill>
                <a:latin typeface="+mn-lt"/>
              </a:rPr>
              <a:t>SEYAHAT </a:t>
            </a:r>
            <a:r>
              <a:rPr lang="tr-TR" sz="4000" dirty="0" smtClean="0">
                <a:solidFill>
                  <a:srgbClr val="FF0000"/>
                </a:solidFill>
                <a:latin typeface="+mn-lt"/>
              </a:rPr>
              <a:t>ACENTACILIĞI</a:t>
            </a:r>
            <a:endParaRPr lang="tr-TR" sz="4000" dirty="0">
              <a:solidFill>
                <a:srgbClr val="FF0000"/>
              </a:solidFill>
              <a:latin typeface="+mn-lt"/>
            </a:endParaRPr>
          </a:p>
        </p:txBody>
      </p:sp>
      <p:sp>
        <p:nvSpPr>
          <p:cNvPr id="3" name="Alt Başlık 2"/>
          <p:cNvSpPr>
            <a:spLocks noGrp="1"/>
          </p:cNvSpPr>
          <p:nvPr>
            <p:ph type="subTitle" idx="1"/>
          </p:nvPr>
        </p:nvSpPr>
        <p:spPr/>
        <p:txBody>
          <a:bodyPr/>
          <a:lstStyle/>
          <a:p>
            <a:r>
              <a:rPr lang="tr-TR" dirty="0" smtClean="0"/>
              <a:t>DERS NOTLARI</a:t>
            </a:r>
          </a:p>
          <a:p>
            <a:r>
              <a:rPr lang="tr-TR" dirty="0" err="1" smtClean="0"/>
              <a:t>Öğr.Gör.S</a:t>
            </a:r>
            <a:r>
              <a:rPr lang="tr-TR" dirty="0" smtClean="0"/>
              <a:t>. Ali ÇELİK</a:t>
            </a:r>
            <a:endParaRPr lang="tr-TR" dirty="0"/>
          </a:p>
        </p:txBody>
      </p:sp>
    </p:spTree>
    <p:extLst>
      <p:ext uri="{BB962C8B-B14F-4D97-AF65-F5344CB8AC3E}">
        <p14:creationId xmlns:p14="http://schemas.microsoft.com/office/powerpoint/2010/main" val="2756588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69992"/>
          </a:xfrm>
        </p:spPr>
        <p:txBody>
          <a:bodyPr>
            <a:normAutofit/>
          </a:bodyPr>
          <a:lstStyle/>
          <a:p>
            <a:r>
              <a:rPr lang="tr-TR" sz="3600" dirty="0" smtClean="0">
                <a:solidFill>
                  <a:srgbClr val="FF0000"/>
                </a:solidFill>
                <a:latin typeface="+mn-lt"/>
              </a:rPr>
              <a:t>Seyahat işletmeciliğinin tarihsel gelişimi</a:t>
            </a:r>
            <a:endParaRPr lang="tr-TR" sz="3600" dirty="0">
              <a:solidFill>
                <a:srgbClr val="FF0000"/>
              </a:solidFill>
              <a:latin typeface="+mn-lt"/>
            </a:endParaRPr>
          </a:p>
        </p:txBody>
      </p:sp>
      <p:sp>
        <p:nvSpPr>
          <p:cNvPr id="3" name="İçerik Yer Tutucusu 2"/>
          <p:cNvSpPr>
            <a:spLocks noGrp="1"/>
          </p:cNvSpPr>
          <p:nvPr>
            <p:ph idx="1"/>
          </p:nvPr>
        </p:nvSpPr>
        <p:spPr>
          <a:xfrm>
            <a:off x="838200" y="1321128"/>
            <a:ext cx="10515600" cy="5006099"/>
          </a:xfrm>
        </p:spPr>
        <p:txBody>
          <a:bodyPr>
            <a:normAutofit lnSpcReduction="10000"/>
          </a:bodyPr>
          <a:lstStyle/>
          <a:p>
            <a:pPr marL="0" indent="0">
              <a:buNone/>
            </a:pPr>
            <a:r>
              <a:rPr lang="tr-TR" dirty="0" smtClean="0"/>
              <a:t>	Ülkemizde kanuni açıdan tur operatörlüğü uygulaması yoktur , seyahat acenteciliği uygulaması vardır. Tur operatörlüğü uygulaması olan yerlerde tur operatörleri toptancılık, seyahat acenteleri ise perakendecilik görevi üstlenirler. Ülkemizde ise kanuni açıdan seyahat acenteleri 3 gruba ayrılmaktadır;</a:t>
            </a:r>
          </a:p>
          <a:p>
            <a:pPr marL="0" indent="0">
              <a:buNone/>
            </a:pPr>
            <a:r>
              <a:rPr lang="tr-TR" dirty="0" smtClean="0"/>
              <a:t>*A Grubu</a:t>
            </a:r>
          </a:p>
          <a:p>
            <a:pPr marL="0" indent="0">
              <a:buNone/>
            </a:pPr>
            <a:r>
              <a:rPr lang="tr-TR" dirty="0" smtClean="0"/>
              <a:t>*B Grubu</a:t>
            </a:r>
          </a:p>
          <a:p>
            <a:pPr marL="0" indent="0">
              <a:buNone/>
            </a:pPr>
            <a:r>
              <a:rPr lang="tr-TR" dirty="0" smtClean="0"/>
              <a:t>*C Grubu</a:t>
            </a:r>
          </a:p>
          <a:p>
            <a:pPr marL="0" indent="0">
              <a:buNone/>
            </a:pPr>
            <a:r>
              <a:rPr lang="tr-TR" dirty="0"/>
              <a:t>	</a:t>
            </a:r>
            <a:r>
              <a:rPr lang="tr-TR" dirty="0" smtClean="0"/>
              <a:t>Elbette ülkemizde tur operatörlüğü uygulaması olmamasına rağmen tur operatörü görevini A Grubu acenteler üstlenmiştir. Bunun yanında seyahatin yükümlülükleri gereği tur operatörlüğü uygulaması olan yapı ile de yakın iletişim ve işbirlikleri oluşmaktadır.</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3134060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3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959178"/>
          </a:xfrm>
        </p:spPr>
        <p:txBody>
          <a:bodyPr/>
          <a:lstStyle/>
          <a:p>
            <a:r>
              <a:rPr lang="tr-TR" u="sng" dirty="0" smtClean="0">
                <a:solidFill>
                  <a:srgbClr val="FF0000"/>
                </a:solidFill>
              </a:rPr>
              <a:t>Seyahat işletmeciliğinin tarihsel gelişimi</a:t>
            </a:r>
            <a:endParaRPr lang="tr-TR" u="sng" dirty="0">
              <a:solidFill>
                <a:srgbClr val="FF0000"/>
              </a:solidFill>
            </a:endParaRPr>
          </a:p>
        </p:txBody>
      </p:sp>
      <p:sp>
        <p:nvSpPr>
          <p:cNvPr id="3" name="İçerik Yer Tutucusu 2"/>
          <p:cNvSpPr>
            <a:spLocks noGrp="1"/>
          </p:cNvSpPr>
          <p:nvPr>
            <p:ph idx="1"/>
          </p:nvPr>
        </p:nvSpPr>
        <p:spPr>
          <a:xfrm>
            <a:off x="838200" y="1324304"/>
            <a:ext cx="10515600" cy="4852659"/>
          </a:xfrm>
        </p:spPr>
        <p:txBody>
          <a:bodyPr>
            <a:normAutofit fontScale="85000" lnSpcReduction="20000"/>
          </a:bodyPr>
          <a:lstStyle/>
          <a:p>
            <a:pPr marL="0" indent="0">
              <a:buNone/>
            </a:pPr>
            <a:r>
              <a:rPr lang="tr-TR" u="sng" dirty="0" smtClean="0">
                <a:solidFill>
                  <a:srgbClr val="FF0000"/>
                </a:solidFill>
              </a:rPr>
              <a:t>Turizm ve Seyahat</a:t>
            </a:r>
          </a:p>
          <a:p>
            <a:pPr marL="0" indent="0">
              <a:buNone/>
            </a:pPr>
            <a:r>
              <a:rPr lang="tr-TR" dirty="0" smtClean="0"/>
              <a:t>	Tarihin ilk çağlarından beridir insanlar çeşitli amaçlar edinerek yer değiştirme hareketine katılmışlardır. Turizm ilk çağlardan itibaren var olmasına rağmen günümüz turizm anlayışında ve yer değiştirme algısında büyük farklılıklar bulunmaktadır.</a:t>
            </a:r>
          </a:p>
          <a:p>
            <a:pPr marL="0" indent="0">
              <a:buNone/>
            </a:pPr>
            <a:r>
              <a:rPr lang="tr-TR" dirty="0" smtClean="0"/>
              <a:t>	Teknolojik gelişmeler sonucunda insanların refah seviyeleri yükselmiş, refah seviyesinin artması ile güvenceli ve daha az çalışma şartları, izinler, artan ticaret, küreselleşme gibi sebeplerle turizm gelişmiş ve sayılı sektörler arasına girerek gelişmeye devam etmektedir.</a:t>
            </a:r>
          </a:p>
          <a:p>
            <a:pPr marL="0" indent="0">
              <a:buNone/>
            </a:pPr>
            <a:r>
              <a:rPr lang="tr-TR" dirty="0" smtClean="0"/>
              <a:t>-Turizm Latince </a:t>
            </a:r>
            <a:r>
              <a:rPr lang="tr-TR" dirty="0" err="1" smtClean="0"/>
              <a:t>Tornus</a:t>
            </a:r>
            <a:r>
              <a:rPr lang="tr-TR" dirty="0" smtClean="0"/>
              <a:t> sözcüğünden gelmektedir. «</a:t>
            </a:r>
            <a:r>
              <a:rPr lang="tr-TR" dirty="0" err="1" smtClean="0">
                <a:solidFill>
                  <a:srgbClr val="C00000"/>
                </a:solidFill>
              </a:rPr>
              <a:t>Tornus</a:t>
            </a:r>
            <a:r>
              <a:rPr lang="tr-TR" dirty="0" smtClean="0"/>
              <a:t>» dönme hareketidir. Dilimiz de tur atmak, tornistan ve turnike sözcükleri</a:t>
            </a:r>
            <a:r>
              <a:rPr lang="tr-TR" dirty="0"/>
              <a:t>	</a:t>
            </a:r>
            <a:r>
              <a:rPr lang="tr-TR" dirty="0" smtClean="0"/>
              <a:t>olarak da kullanılmaktadır.</a:t>
            </a:r>
          </a:p>
          <a:p>
            <a:pPr marL="0" indent="0">
              <a:buNone/>
            </a:pPr>
            <a:r>
              <a:rPr lang="tr-TR" dirty="0" smtClean="0"/>
              <a:t>-İngilizce «</a:t>
            </a:r>
            <a:r>
              <a:rPr lang="tr-TR" dirty="0" err="1" smtClean="0">
                <a:solidFill>
                  <a:srgbClr val="C00000"/>
                </a:solidFill>
              </a:rPr>
              <a:t>tour</a:t>
            </a:r>
            <a:r>
              <a:rPr lang="tr-TR" dirty="0" smtClean="0"/>
              <a:t>» ve «</a:t>
            </a:r>
            <a:r>
              <a:rPr lang="tr-TR" dirty="0" err="1" smtClean="0">
                <a:solidFill>
                  <a:srgbClr val="C00000"/>
                </a:solidFill>
              </a:rPr>
              <a:t>touring</a:t>
            </a:r>
            <a:r>
              <a:rPr lang="tr-TR" dirty="0" smtClean="0"/>
              <a:t>» </a:t>
            </a:r>
            <a:r>
              <a:rPr lang="tr-TR" dirty="0" err="1" smtClean="0"/>
              <a:t>tornustan</a:t>
            </a:r>
            <a:r>
              <a:rPr lang="tr-TR" dirty="0" smtClean="0"/>
              <a:t> türemiştir ve dairesel bir yer değiştirmeyi ifade eder.</a:t>
            </a:r>
          </a:p>
          <a:p>
            <a:pPr marL="0" indent="0">
              <a:buNone/>
            </a:pPr>
            <a:r>
              <a:rPr lang="tr-TR" dirty="0" smtClean="0"/>
              <a:t>Dünya Turizm Örgütü’nün (UNWTO) turizm tanımı şöyledir; Sürekli kalışa dönüşmemek ve gelir getirici hiçbir uğraşıda bulunmamak şartı ile , bireylerin geçici süre ile seyahatleri ve konaklamalarından doğan olay ve ilişkilerin bütünüdür.</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1598668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2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93986"/>
            <a:ext cx="10515600" cy="5927835"/>
          </a:xfrm>
        </p:spPr>
        <p:txBody>
          <a:bodyPr/>
          <a:lstStyle/>
          <a:p>
            <a:pPr marL="0" indent="0">
              <a:buNone/>
            </a:pPr>
            <a:r>
              <a:rPr lang="tr-TR" dirty="0" smtClean="0">
                <a:solidFill>
                  <a:srgbClr val="C00000"/>
                </a:solidFill>
              </a:rPr>
              <a:t>Turist: </a:t>
            </a:r>
            <a:r>
              <a:rPr lang="tr-TR" dirty="0" smtClean="0"/>
              <a:t>Çeşitli sebeplerle seyahat eden çeşitli turizm endüstrisi olanaklarından yararlanan gittiği yerde en az bir geceleme yapan veya 24 saat kalan kişiye denir.</a:t>
            </a:r>
          </a:p>
          <a:p>
            <a:pPr marL="0" indent="0">
              <a:buNone/>
            </a:pPr>
            <a:r>
              <a:rPr lang="tr-TR" dirty="0" smtClean="0"/>
              <a:t>Turist sözcüğü ile ilgili bazı kavramlar;</a:t>
            </a:r>
          </a:p>
          <a:p>
            <a:pPr marL="0" indent="0">
              <a:buNone/>
            </a:pPr>
            <a:r>
              <a:rPr lang="tr-TR" dirty="0" smtClean="0"/>
              <a:t>-Yabancı ziyaretçi</a:t>
            </a:r>
          </a:p>
          <a:p>
            <a:pPr marL="0" indent="0">
              <a:buNone/>
            </a:pPr>
            <a:r>
              <a:rPr lang="tr-TR" dirty="0" smtClean="0"/>
              <a:t>-Yabancı turist</a:t>
            </a:r>
          </a:p>
          <a:p>
            <a:pPr marL="0" indent="0">
              <a:buNone/>
            </a:pPr>
            <a:r>
              <a:rPr lang="tr-TR" dirty="0" smtClean="0"/>
              <a:t>-Günübirlikçi (</a:t>
            </a:r>
            <a:r>
              <a:rPr lang="tr-TR" dirty="0" err="1" smtClean="0"/>
              <a:t>Excursionist</a:t>
            </a:r>
            <a:r>
              <a:rPr lang="tr-TR" dirty="0" smtClean="0"/>
              <a:t>)</a:t>
            </a:r>
          </a:p>
          <a:p>
            <a:pPr marL="0" indent="0">
              <a:buNone/>
            </a:pPr>
            <a:r>
              <a:rPr lang="tr-TR" dirty="0" smtClean="0"/>
              <a:t>-Seyahatçi</a:t>
            </a:r>
          </a:p>
          <a:p>
            <a:pPr marL="0" indent="0">
              <a:buNone/>
            </a:pPr>
            <a:r>
              <a:rPr lang="tr-TR" dirty="0" smtClean="0"/>
              <a:t>-Yerli turist</a:t>
            </a:r>
          </a:p>
          <a:p>
            <a:pPr marL="0" indent="0">
              <a:buNone/>
            </a:pPr>
            <a:r>
              <a:rPr lang="tr-TR" dirty="0" smtClean="0"/>
              <a:t>-Transit yolcu</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9517258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0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93986"/>
            <a:ext cx="10515600" cy="5682977"/>
          </a:xfrm>
        </p:spPr>
        <p:txBody>
          <a:bodyPr>
            <a:normAutofit fontScale="92500" lnSpcReduction="20000"/>
          </a:bodyPr>
          <a:lstStyle/>
          <a:p>
            <a:pPr marL="0" indent="0">
              <a:buNone/>
            </a:pPr>
            <a:r>
              <a:rPr lang="tr-TR" u="sng" dirty="0" smtClean="0">
                <a:solidFill>
                  <a:srgbClr val="C00000"/>
                </a:solidFill>
              </a:rPr>
              <a:t>Seyahat;</a:t>
            </a:r>
          </a:p>
          <a:p>
            <a:pPr marL="0" indent="0">
              <a:buNone/>
            </a:pPr>
            <a:r>
              <a:rPr lang="tr-TR" dirty="0" smtClean="0">
                <a:solidFill>
                  <a:srgbClr val="C00000"/>
                </a:solidFill>
              </a:rPr>
              <a:t>	</a:t>
            </a:r>
            <a:r>
              <a:rPr lang="tr-TR" dirty="0" smtClean="0"/>
              <a:t>Seyahatlerin geçmişteki yapılma sebepleriyle günümüzde yapılma sebepleri arasında farklılıklar olsa dahi ilk seyahatlerin başlaması insanların yerleşik ve toplu yaşama geçtikleri döneme kadar uzanmaktadır.</a:t>
            </a:r>
          </a:p>
          <a:p>
            <a:pPr marL="0" indent="0">
              <a:buNone/>
            </a:pPr>
            <a:r>
              <a:rPr lang="tr-TR" dirty="0" smtClean="0"/>
              <a:t>	Geçmiş dönemlerde seyahat kavramı acı çekmek , çile çekmek anlamı taşımaktaydı. «</a:t>
            </a:r>
            <a:r>
              <a:rPr lang="tr-TR" dirty="0" err="1" smtClean="0">
                <a:solidFill>
                  <a:srgbClr val="C00000"/>
                </a:solidFill>
              </a:rPr>
              <a:t>Travail</a:t>
            </a:r>
            <a:r>
              <a:rPr lang="tr-TR" dirty="0" smtClean="0">
                <a:solidFill>
                  <a:srgbClr val="C00000"/>
                </a:solidFill>
              </a:rPr>
              <a:t>, Latince travma</a:t>
            </a:r>
            <a:r>
              <a:rPr lang="tr-TR" dirty="0" smtClean="0"/>
              <a:t>», «</a:t>
            </a:r>
            <a:r>
              <a:rPr lang="tr-TR" dirty="0" err="1" smtClean="0">
                <a:solidFill>
                  <a:srgbClr val="C00000"/>
                </a:solidFill>
              </a:rPr>
              <a:t>travel</a:t>
            </a:r>
            <a:r>
              <a:rPr lang="tr-TR" dirty="0" smtClean="0"/>
              <a:t>» sözcüğünün kökeni acı çekmektir. Günümüzde teknolojinin gelişmesi ve gelişmeye devam etmesi seyahatlerin konforunu ve hızını artırmıştır. </a:t>
            </a:r>
          </a:p>
          <a:p>
            <a:pPr marL="0" indent="0">
              <a:buNone/>
            </a:pPr>
            <a:r>
              <a:rPr lang="tr-TR" dirty="0" smtClean="0"/>
              <a:t>	İlk zamanlarda ticaret yapmak amacıyla yapılan gezilerin yerini bugün dinlenme ve eğlenme amacıyla yapılan geziler almıştır. Ticari amaçlar için düzenlenmiş ilk yollar ,M.Ö.3000 yıllarında kıta Avrupa’sından başlayıp Çin’e kadar uzanmaktaydı.</a:t>
            </a:r>
          </a:p>
          <a:p>
            <a:pPr marL="0" indent="0">
              <a:buNone/>
            </a:pPr>
            <a:r>
              <a:rPr lang="tr-TR" dirty="0" smtClean="0"/>
              <a:t>Romalılar kara yolu ile ilk defa geniş boyutlu seyahat yapan ulustur. M.Ö 312 yılında başlanıp, 90 yıl kadar devam eden ve tüm Roma İmparatorluğunu kapsayan ve tüm yolların Roma’ya çıktığı «</a:t>
            </a:r>
            <a:r>
              <a:rPr lang="tr-TR" dirty="0" err="1" smtClean="0">
                <a:solidFill>
                  <a:srgbClr val="C00000"/>
                </a:solidFill>
              </a:rPr>
              <a:t>Via</a:t>
            </a:r>
            <a:r>
              <a:rPr lang="tr-TR" dirty="0" smtClean="0">
                <a:solidFill>
                  <a:srgbClr val="C00000"/>
                </a:solidFill>
              </a:rPr>
              <a:t> </a:t>
            </a:r>
            <a:r>
              <a:rPr lang="tr-TR" dirty="0" err="1" smtClean="0">
                <a:solidFill>
                  <a:srgbClr val="C00000"/>
                </a:solidFill>
              </a:rPr>
              <a:t>Appia</a:t>
            </a:r>
            <a:r>
              <a:rPr lang="tr-TR" dirty="0" smtClean="0"/>
              <a:t>» yoludur.</a:t>
            </a:r>
          </a:p>
          <a:p>
            <a:pPr marL="0" indent="0">
              <a:buNone/>
            </a:pPr>
            <a:r>
              <a:rPr lang="tr-TR" dirty="0" err="1" smtClean="0"/>
              <a:t>Not:Bütün</a:t>
            </a:r>
            <a:r>
              <a:rPr lang="tr-TR" dirty="0" smtClean="0"/>
              <a:t> yollar Roma’ya çıkar sözü buradan gelmektedir.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1707942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7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36028"/>
            <a:ext cx="10515600" cy="6159062"/>
          </a:xfrm>
        </p:spPr>
        <p:txBody>
          <a:bodyPr>
            <a:normAutofit fontScale="85000" lnSpcReduction="20000"/>
          </a:bodyPr>
          <a:lstStyle/>
          <a:p>
            <a:pPr marL="0" indent="0">
              <a:buNone/>
            </a:pPr>
            <a:r>
              <a:rPr lang="tr-TR" dirty="0" smtClean="0"/>
              <a:t>	İnsanların tarih boyunca yaptıkları seyahatler sadece ticari amaçla yapılmamıştır, sağlık, zevk, eğlence ve dini amaçlarla da yapılmıştır.</a:t>
            </a:r>
          </a:p>
          <a:p>
            <a:pPr marL="0" indent="0">
              <a:buNone/>
            </a:pPr>
            <a:r>
              <a:rPr lang="tr-TR" dirty="0" smtClean="0"/>
              <a:t>-Yunan’da düzenlenen olimpiyat oyunlarına katılmak için yapılan </a:t>
            </a:r>
            <a:r>
              <a:rPr lang="tr-TR" dirty="0" err="1" smtClean="0"/>
              <a:t>seyahatlar</a:t>
            </a:r>
            <a:r>
              <a:rPr lang="tr-TR" dirty="0" smtClean="0"/>
              <a:t> zevk ve eğlence amaçlı idi. </a:t>
            </a:r>
          </a:p>
          <a:p>
            <a:pPr marL="0" indent="0">
              <a:buNone/>
            </a:pPr>
            <a:r>
              <a:rPr lang="tr-TR" dirty="0" smtClean="0"/>
              <a:t>-Romalılar döneminde, kaplıca ve sıcak su kaynaklarına yapılan </a:t>
            </a:r>
            <a:r>
              <a:rPr lang="tr-TR" dirty="0" err="1" smtClean="0"/>
              <a:t>seyahatlar</a:t>
            </a:r>
            <a:r>
              <a:rPr lang="tr-TR" dirty="0" smtClean="0"/>
              <a:t> sağlık amacıyla yapılan gezileri oluşturur. </a:t>
            </a:r>
          </a:p>
          <a:p>
            <a:pPr marL="0" indent="0">
              <a:buNone/>
            </a:pPr>
            <a:r>
              <a:rPr lang="tr-TR" dirty="0" smtClean="0"/>
              <a:t>-Dini geziler, Müslümanların hac ibadeti için Mekke, Medine’yi, Hristiyan ve </a:t>
            </a:r>
            <a:r>
              <a:rPr lang="tr-TR" dirty="0" err="1" smtClean="0"/>
              <a:t>Yahudiler’in</a:t>
            </a:r>
            <a:r>
              <a:rPr lang="tr-TR" dirty="0" smtClean="0"/>
              <a:t> Kudüs’ü ziyaretleri dini amaçlıdır.</a:t>
            </a:r>
          </a:p>
          <a:p>
            <a:pPr marL="0" indent="0">
              <a:buNone/>
            </a:pPr>
            <a:r>
              <a:rPr lang="tr-TR" dirty="0" smtClean="0"/>
              <a:t>-En uzun mesafeli seyahat </a:t>
            </a:r>
            <a:r>
              <a:rPr lang="tr-TR" dirty="0" err="1" smtClean="0"/>
              <a:t>Marco</a:t>
            </a:r>
            <a:r>
              <a:rPr lang="tr-TR" dirty="0" smtClean="0"/>
              <a:t> Polo tarafından 1275 yılında yapılmıştır. Bu yolculuk tam 20 yıl sürmüştür. </a:t>
            </a:r>
            <a:r>
              <a:rPr lang="tr-TR" dirty="0" err="1" smtClean="0"/>
              <a:t>Marco</a:t>
            </a:r>
            <a:r>
              <a:rPr lang="tr-TR" dirty="0" smtClean="0"/>
              <a:t> Polo dönüşünde «Dünyanın Tanımı» adlı eserini yazıp zengin olma hayalini gerçekleştirmiştir.13.yy’a kadar ticaret seyahat için önemli bir neden oluşturmuştur. Bu tip geziler de Evliya Çelebi’den de bahsetmekte fayda vardır.</a:t>
            </a:r>
          </a:p>
          <a:p>
            <a:pPr marL="0" indent="0">
              <a:buNone/>
            </a:pPr>
            <a:r>
              <a:rPr lang="tr-TR" dirty="0" smtClean="0"/>
              <a:t>-Pusulanın icadı uzun ve zorlu deniz yolculuklarını olanaklı kılmıştır. 14. ve 15.yy’larda kıtaların haritalarının çıkarılması ve iki üç direkli gemilerin yapılması birçok yeni bölgenin de keşfedilmesine sebep olmuştur.</a:t>
            </a:r>
          </a:p>
          <a:p>
            <a:pPr marL="0" indent="0">
              <a:buNone/>
            </a:pPr>
            <a:r>
              <a:rPr lang="tr-TR" dirty="0" smtClean="0"/>
              <a:t>-14.yy’da başlayan Rönesans ile birlikte seyahat aristokratlar, diplomatlar ve soylular arasında oldukça popüler olmuştur. Avrupa’nın sanat ve kültür anlamında önde gelen şehirlerini ziyaret etmeye «</a:t>
            </a:r>
            <a:r>
              <a:rPr lang="tr-TR" dirty="0" smtClean="0">
                <a:solidFill>
                  <a:srgbClr val="C00000"/>
                </a:solidFill>
              </a:rPr>
              <a:t>Grand Tur</a:t>
            </a:r>
            <a:r>
              <a:rPr lang="tr-TR" dirty="0" smtClean="0"/>
              <a:t>» (Büyük Tur) adı verilmiştir.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7678978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5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u="sng" dirty="0" smtClean="0">
                <a:solidFill>
                  <a:srgbClr val="C00000"/>
                </a:solidFill>
              </a:rPr>
              <a:t>İnsanları seyahate yönelten gelişmeler</a:t>
            </a:r>
            <a:endParaRPr lang="tr-TR" u="sng" dirty="0">
              <a:solidFill>
                <a:srgbClr val="C00000"/>
              </a:solidFill>
            </a:endParaRPr>
          </a:p>
        </p:txBody>
      </p:sp>
      <p:sp>
        <p:nvSpPr>
          <p:cNvPr id="3" name="İçerik Yer Tutucusu 2"/>
          <p:cNvSpPr>
            <a:spLocks noGrp="1"/>
          </p:cNvSpPr>
          <p:nvPr>
            <p:ph idx="1"/>
          </p:nvPr>
        </p:nvSpPr>
        <p:spPr>
          <a:xfrm>
            <a:off x="838200" y="1408386"/>
            <a:ext cx="10515600" cy="4768577"/>
          </a:xfrm>
        </p:spPr>
        <p:txBody>
          <a:bodyPr>
            <a:normAutofit fontScale="85000" lnSpcReduction="20000"/>
          </a:bodyPr>
          <a:lstStyle/>
          <a:p>
            <a:pPr marL="0" indent="0">
              <a:buNone/>
            </a:pPr>
            <a:r>
              <a:rPr lang="tr-TR" dirty="0" smtClean="0"/>
              <a:t>	Özellikle </a:t>
            </a:r>
            <a:r>
              <a:rPr lang="tr-TR" dirty="0" err="1" smtClean="0"/>
              <a:t>II.Dünya</a:t>
            </a:r>
            <a:r>
              <a:rPr lang="tr-TR" dirty="0" smtClean="0"/>
              <a:t> Savaşı’nın bitimiyle ve 1950’li yıllardan sonra turizm hareketlerinde artış gözlemlenmiştir.</a:t>
            </a:r>
          </a:p>
          <a:p>
            <a:pPr marL="0" indent="0">
              <a:buNone/>
            </a:pPr>
            <a:r>
              <a:rPr lang="tr-TR" dirty="0" smtClean="0"/>
              <a:t>*Motorlu araçların çoğalması</a:t>
            </a:r>
          </a:p>
          <a:p>
            <a:pPr marL="0" indent="0">
              <a:buNone/>
            </a:pPr>
            <a:r>
              <a:rPr lang="tr-TR" dirty="0" smtClean="0"/>
              <a:t>*Karayollarının gelişmesi</a:t>
            </a:r>
          </a:p>
          <a:p>
            <a:pPr marL="0" indent="0">
              <a:buNone/>
            </a:pPr>
            <a:r>
              <a:rPr lang="tr-TR" dirty="0" smtClean="0"/>
              <a:t>*Ekonomik refah düzeyinde yaşanan artışlar</a:t>
            </a:r>
          </a:p>
          <a:p>
            <a:pPr marL="0" indent="0">
              <a:buNone/>
            </a:pPr>
            <a:r>
              <a:rPr lang="tr-TR" dirty="0" smtClean="0"/>
              <a:t>*Turizm alanında yapılan tanıtımlar</a:t>
            </a:r>
          </a:p>
          <a:p>
            <a:pPr marL="0" indent="0">
              <a:buNone/>
            </a:pPr>
            <a:r>
              <a:rPr lang="tr-TR" dirty="0" smtClean="0"/>
              <a:t>*Nüfusun artış göstermesi</a:t>
            </a:r>
          </a:p>
          <a:p>
            <a:pPr marL="0" indent="0">
              <a:buNone/>
            </a:pPr>
            <a:r>
              <a:rPr lang="tr-TR" dirty="0" smtClean="0"/>
              <a:t>*Ulaştırma araçlarındaki gelişmeler ve ucuzluk</a:t>
            </a:r>
          </a:p>
          <a:p>
            <a:pPr marL="0" indent="0">
              <a:buNone/>
            </a:pPr>
            <a:r>
              <a:rPr lang="tr-TR" dirty="0" smtClean="0"/>
              <a:t>*Konaklama işletmelerinin çoğalması ve çeşitlenmesi</a:t>
            </a:r>
          </a:p>
          <a:p>
            <a:pPr marL="0" indent="0">
              <a:buNone/>
            </a:pPr>
            <a:r>
              <a:rPr lang="tr-TR" dirty="0" smtClean="0"/>
              <a:t>*Tatil ödemelerindeki gerçekleştirilen kolaylıklar, taksitli ve kredili satışlar</a:t>
            </a:r>
          </a:p>
          <a:p>
            <a:pPr marL="0" indent="0">
              <a:buNone/>
            </a:pPr>
            <a:r>
              <a:rPr lang="tr-TR" dirty="0" smtClean="0"/>
              <a:t>*Deniz, kum , güneşin insan hayatına daha fazla girmesi</a:t>
            </a:r>
          </a:p>
          <a:p>
            <a:pPr marL="0" indent="0">
              <a:buNone/>
            </a:pPr>
            <a:r>
              <a:rPr lang="tr-TR" dirty="0" smtClean="0"/>
              <a:t>*Tur ve seyahat organizasyonu yapan kuruluşların hizmetlerinin etkili </a:t>
            </a:r>
            <a:r>
              <a:rPr lang="tr-TR" smtClean="0"/>
              <a:t>hale gelmesi </a:t>
            </a:r>
            <a:endParaRPr lang="tr-TR" dirty="0" smtClean="0"/>
          </a:p>
          <a:p>
            <a:pPr marL="0" indent="0">
              <a:buNone/>
            </a:pPr>
            <a:endParaRPr lang="tr-TR" dirty="0" smtClean="0"/>
          </a:p>
          <a:p>
            <a:pPr marL="0" indent="0">
              <a:buNone/>
            </a:pP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4425980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3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51510" y="537210"/>
            <a:ext cx="10702290" cy="5955030"/>
          </a:xfrm>
        </p:spPr>
        <p:txBody>
          <a:bodyPr>
            <a:normAutofit fontScale="55000" lnSpcReduction="20000"/>
          </a:bodyPr>
          <a:lstStyle/>
          <a:p>
            <a:pPr marL="0" indent="0">
              <a:buNone/>
            </a:pPr>
            <a:r>
              <a:rPr lang="tr-TR" u="sng" dirty="0" smtClean="0">
                <a:solidFill>
                  <a:srgbClr val="FF0000"/>
                </a:solidFill>
              </a:rPr>
              <a:t>*İnsanları Seyahate Yönelten Faktörler</a:t>
            </a:r>
          </a:p>
          <a:p>
            <a:pPr marL="0" indent="0">
              <a:buNone/>
            </a:pPr>
            <a:r>
              <a:rPr lang="tr-TR" dirty="0" smtClean="0">
                <a:solidFill>
                  <a:srgbClr val="FF0000"/>
                </a:solidFill>
              </a:rPr>
              <a:t>*</a:t>
            </a:r>
            <a:r>
              <a:rPr lang="tr-TR" u="sng" dirty="0" smtClean="0">
                <a:solidFill>
                  <a:srgbClr val="FF0000"/>
                </a:solidFill>
              </a:rPr>
              <a:t>Seyahat Şekillerine Göre Turizmin Sınıflandırılması</a:t>
            </a:r>
          </a:p>
          <a:p>
            <a:pPr marL="0" indent="0">
              <a:buNone/>
            </a:pPr>
            <a:r>
              <a:rPr lang="tr-TR" dirty="0" smtClean="0">
                <a:solidFill>
                  <a:srgbClr val="FF0000"/>
                </a:solidFill>
              </a:rPr>
              <a:t>A-Amaca göre</a:t>
            </a:r>
          </a:p>
          <a:p>
            <a:pPr marL="0" indent="0">
              <a:buNone/>
            </a:pPr>
            <a:r>
              <a:rPr lang="tr-TR" dirty="0" smtClean="0"/>
              <a:t>1-Rekreasyon turizmi</a:t>
            </a:r>
          </a:p>
          <a:p>
            <a:pPr marL="0" indent="0">
              <a:buNone/>
            </a:pPr>
            <a:r>
              <a:rPr lang="tr-TR" dirty="0" smtClean="0"/>
              <a:t>2-İş turizmi</a:t>
            </a:r>
          </a:p>
          <a:p>
            <a:pPr marL="0" indent="0">
              <a:buNone/>
            </a:pPr>
            <a:r>
              <a:rPr lang="tr-TR" dirty="0" smtClean="0"/>
              <a:t>3-Sağlık turizmi</a:t>
            </a:r>
          </a:p>
          <a:p>
            <a:pPr marL="0" indent="0">
              <a:buNone/>
            </a:pPr>
            <a:r>
              <a:rPr lang="tr-TR" u="sng" dirty="0" smtClean="0">
                <a:solidFill>
                  <a:srgbClr val="C00000"/>
                </a:solidFill>
              </a:rPr>
              <a:t>B-Seyahat Şekline Göre</a:t>
            </a:r>
          </a:p>
          <a:p>
            <a:pPr marL="0" indent="0">
              <a:buNone/>
            </a:pPr>
            <a:r>
              <a:rPr lang="tr-TR" dirty="0" smtClean="0"/>
              <a:t>1-Ulaştırma araçlarına göre</a:t>
            </a:r>
          </a:p>
          <a:p>
            <a:pPr marL="0" indent="0">
              <a:buNone/>
            </a:pPr>
            <a:r>
              <a:rPr lang="tr-TR" dirty="0" smtClean="0"/>
              <a:t>-Havayolu turizmi</a:t>
            </a:r>
          </a:p>
          <a:p>
            <a:pPr marL="0" indent="0">
              <a:buNone/>
            </a:pPr>
            <a:r>
              <a:rPr lang="tr-TR" dirty="0" smtClean="0"/>
              <a:t>-Denizyolu turizmi</a:t>
            </a:r>
          </a:p>
          <a:p>
            <a:pPr marL="0" indent="0">
              <a:buNone/>
            </a:pPr>
            <a:r>
              <a:rPr lang="tr-TR" dirty="0" smtClean="0"/>
              <a:t>-Demiryolu turizmi</a:t>
            </a:r>
          </a:p>
          <a:p>
            <a:pPr marL="0" indent="0">
              <a:buNone/>
            </a:pPr>
            <a:r>
              <a:rPr lang="tr-TR" dirty="0" smtClean="0"/>
              <a:t>-Karayolu turizmi</a:t>
            </a:r>
          </a:p>
          <a:p>
            <a:pPr marL="0" indent="0">
              <a:buNone/>
            </a:pPr>
            <a:r>
              <a:rPr lang="tr-TR" dirty="0" smtClean="0"/>
              <a:t>2-Yer ve Faaliyet Amacına göre</a:t>
            </a:r>
          </a:p>
          <a:p>
            <a:pPr marL="0" indent="0">
              <a:buNone/>
            </a:pPr>
            <a:r>
              <a:rPr lang="tr-TR" dirty="0" smtClean="0"/>
              <a:t>-Kıyı turizmi</a:t>
            </a:r>
          </a:p>
          <a:p>
            <a:pPr marL="0" indent="0">
              <a:buNone/>
            </a:pPr>
            <a:r>
              <a:rPr lang="tr-TR" dirty="0" smtClean="0"/>
              <a:t>-Kış turizmi</a:t>
            </a:r>
          </a:p>
          <a:p>
            <a:pPr marL="0" indent="0">
              <a:buNone/>
            </a:pPr>
            <a:r>
              <a:rPr lang="tr-TR" dirty="0" smtClean="0"/>
              <a:t>-Dağ turizmi</a:t>
            </a:r>
          </a:p>
          <a:p>
            <a:pPr marL="0" indent="0">
              <a:buNone/>
            </a:pPr>
            <a:r>
              <a:rPr lang="tr-TR" dirty="0" smtClean="0"/>
              <a:t>3-Zamana göre</a:t>
            </a:r>
          </a:p>
          <a:p>
            <a:pPr marL="0" indent="0">
              <a:buNone/>
            </a:pPr>
            <a:r>
              <a:rPr lang="tr-TR" dirty="0" smtClean="0"/>
              <a:t>-Konaklama turizmi (konaklamalı-</a:t>
            </a:r>
            <a:r>
              <a:rPr lang="tr-TR" dirty="0" err="1" smtClean="0"/>
              <a:t>sejur</a:t>
            </a:r>
            <a:r>
              <a:rPr lang="tr-TR" dirty="0" smtClean="0"/>
              <a:t>)</a:t>
            </a:r>
          </a:p>
          <a:p>
            <a:pPr marL="0" indent="0">
              <a:buNone/>
            </a:pPr>
            <a:r>
              <a:rPr lang="tr-TR" dirty="0" smtClean="0"/>
              <a:t>-Geçit turizmi (kısa süreli-</a:t>
            </a:r>
            <a:r>
              <a:rPr lang="tr-TR" dirty="0" err="1" smtClean="0"/>
              <a:t>itinerant</a:t>
            </a:r>
            <a:r>
              <a:rPr lang="tr-TR" dirty="0" smtClean="0"/>
              <a:t>)</a:t>
            </a:r>
          </a:p>
          <a:p>
            <a:pPr marL="0" indent="0">
              <a:buNone/>
            </a:pPr>
            <a:r>
              <a:rPr lang="tr-TR" dirty="0" smtClean="0"/>
              <a:t>-Hafta sonu turizmi</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7751350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61060" y="534034"/>
            <a:ext cx="10515600" cy="5741035"/>
          </a:xfrm>
        </p:spPr>
        <p:txBody>
          <a:bodyPr>
            <a:normAutofit fontScale="62500" lnSpcReduction="20000"/>
          </a:bodyPr>
          <a:lstStyle/>
          <a:p>
            <a:pPr marL="0" indent="0">
              <a:buNone/>
            </a:pPr>
            <a:r>
              <a:rPr lang="tr-TR" dirty="0" smtClean="0"/>
              <a:t>4-Mevsimlere göre</a:t>
            </a:r>
          </a:p>
          <a:p>
            <a:pPr marL="0" indent="0">
              <a:buNone/>
            </a:pPr>
            <a:r>
              <a:rPr lang="tr-TR" dirty="0" smtClean="0"/>
              <a:t>-Yaz turizmi</a:t>
            </a:r>
          </a:p>
          <a:p>
            <a:pPr marL="0" indent="0">
              <a:buNone/>
            </a:pPr>
            <a:r>
              <a:rPr lang="tr-TR" dirty="0" smtClean="0"/>
              <a:t>-Kış turizmi</a:t>
            </a:r>
          </a:p>
          <a:p>
            <a:pPr marL="0" indent="0">
              <a:buNone/>
            </a:pPr>
            <a:r>
              <a:rPr lang="tr-TR" dirty="0" smtClean="0"/>
              <a:t>-Yarı mevsim turizmi</a:t>
            </a:r>
          </a:p>
          <a:p>
            <a:pPr marL="0" indent="0">
              <a:buNone/>
            </a:pPr>
            <a:r>
              <a:rPr lang="tr-TR" dirty="0" smtClean="0"/>
              <a:t>5-Katılımcı sayısına göre</a:t>
            </a:r>
          </a:p>
          <a:p>
            <a:pPr marL="0" indent="0">
              <a:buNone/>
            </a:pPr>
            <a:r>
              <a:rPr lang="tr-TR" dirty="0" smtClean="0"/>
              <a:t>-Kişisel turizm</a:t>
            </a:r>
          </a:p>
          <a:p>
            <a:pPr marL="0" indent="0">
              <a:buNone/>
            </a:pPr>
            <a:r>
              <a:rPr lang="tr-TR" dirty="0" smtClean="0"/>
              <a:t>-Grup turizmi</a:t>
            </a:r>
          </a:p>
          <a:p>
            <a:pPr marL="0" indent="0">
              <a:buNone/>
            </a:pPr>
            <a:r>
              <a:rPr lang="tr-TR" dirty="0" smtClean="0"/>
              <a:t>-Kitle turizmi</a:t>
            </a:r>
          </a:p>
          <a:p>
            <a:pPr marL="0" indent="0">
              <a:buNone/>
            </a:pPr>
            <a:r>
              <a:rPr lang="tr-TR" dirty="0" smtClean="0"/>
              <a:t>6-Organizasyon şekline göre</a:t>
            </a:r>
          </a:p>
          <a:p>
            <a:pPr marL="0" indent="0">
              <a:buNone/>
            </a:pPr>
            <a:r>
              <a:rPr lang="tr-TR" dirty="0" smtClean="0"/>
              <a:t>-Aracısız seyahat turizmi</a:t>
            </a:r>
          </a:p>
          <a:p>
            <a:pPr marL="0" indent="0">
              <a:buNone/>
            </a:pPr>
            <a:r>
              <a:rPr lang="tr-TR" dirty="0" smtClean="0"/>
              <a:t>-Aracılarla turizm (tur operatörü, seyahat acentesi)</a:t>
            </a:r>
          </a:p>
          <a:p>
            <a:pPr marL="0" indent="0">
              <a:buNone/>
            </a:pPr>
            <a:r>
              <a:rPr lang="tr-TR" dirty="0" smtClean="0"/>
              <a:t>7-Konaklama şekline göre</a:t>
            </a:r>
          </a:p>
          <a:p>
            <a:pPr marL="0" indent="0">
              <a:buNone/>
            </a:pPr>
            <a:r>
              <a:rPr lang="tr-TR" dirty="0" smtClean="0"/>
              <a:t>-Otellerde konaklama</a:t>
            </a:r>
          </a:p>
          <a:p>
            <a:pPr marL="0" indent="0">
              <a:buNone/>
            </a:pPr>
            <a:r>
              <a:rPr lang="tr-TR" dirty="0" smtClean="0"/>
              <a:t>-Otel dışı tesislerde konaklama (kamp, karavan </a:t>
            </a:r>
            <a:r>
              <a:rPr lang="tr-TR" dirty="0" err="1" smtClean="0"/>
              <a:t>vb</a:t>
            </a:r>
            <a:r>
              <a:rPr lang="tr-TR" dirty="0" smtClean="0"/>
              <a:t>)</a:t>
            </a:r>
          </a:p>
          <a:p>
            <a:pPr marL="0" indent="0">
              <a:buNone/>
            </a:pPr>
            <a:r>
              <a:rPr lang="tr-TR" dirty="0" smtClean="0"/>
              <a:t>8-Katılımcıların yaş grubuna göre</a:t>
            </a:r>
          </a:p>
          <a:p>
            <a:pPr marL="0" indent="0">
              <a:buNone/>
            </a:pPr>
            <a:r>
              <a:rPr lang="tr-TR" dirty="0" smtClean="0"/>
              <a:t>-Gençlik turizmi</a:t>
            </a:r>
          </a:p>
          <a:p>
            <a:pPr marL="0" indent="0">
              <a:buNone/>
            </a:pPr>
            <a:r>
              <a:rPr lang="tr-TR" dirty="0" smtClean="0"/>
              <a:t>-Yetişkin turizmi</a:t>
            </a:r>
          </a:p>
          <a:p>
            <a:pPr marL="0" indent="0">
              <a:buNone/>
            </a:pPr>
            <a:r>
              <a:rPr lang="tr-TR" dirty="0" smtClean="0"/>
              <a:t>-3.yaş turizmi</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1619060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3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663575"/>
          </a:xfrm>
        </p:spPr>
        <p:txBody>
          <a:bodyPr>
            <a:normAutofit fontScale="90000"/>
          </a:bodyPr>
          <a:lstStyle/>
          <a:p>
            <a:r>
              <a:rPr lang="tr-TR" u="sng" dirty="0" smtClean="0">
                <a:solidFill>
                  <a:srgbClr val="C00000"/>
                </a:solidFill>
              </a:rPr>
              <a:t>Seyahat Acentelerinin Tarihi Gelişimi</a:t>
            </a:r>
            <a:endParaRPr lang="tr-TR" u="sng" dirty="0">
              <a:solidFill>
                <a:srgbClr val="C00000"/>
              </a:solidFill>
            </a:endParaRPr>
          </a:p>
        </p:txBody>
      </p:sp>
      <p:sp>
        <p:nvSpPr>
          <p:cNvPr id="3" name="İçerik Yer Tutucusu 2"/>
          <p:cNvSpPr>
            <a:spLocks noGrp="1"/>
          </p:cNvSpPr>
          <p:nvPr>
            <p:ph idx="1"/>
          </p:nvPr>
        </p:nvSpPr>
        <p:spPr>
          <a:xfrm>
            <a:off x="838200" y="1005840"/>
            <a:ext cx="10515600" cy="5171123"/>
          </a:xfrm>
        </p:spPr>
        <p:txBody>
          <a:bodyPr>
            <a:normAutofit fontScale="85000" lnSpcReduction="10000"/>
          </a:bodyPr>
          <a:lstStyle/>
          <a:p>
            <a:r>
              <a:rPr lang="tr-TR" dirty="0" smtClean="0"/>
              <a:t>Sanayi Devrimiyle beraber turist kelimesinin ilk defa Londra’da kullanıldığı söylenmektedir. Demiryollarının işletmeye açılmasıyla da ilk </a:t>
            </a:r>
            <a:r>
              <a:rPr lang="tr-TR" dirty="0"/>
              <a:t>organize turlar da </a:t>
            </a:r>
            <a:r>
              <a:rPr lang="tr-TR" dirty="0" smtClean="0"/>
              <a:t>başlamış olur.</a:t>
            </a:r>
          </a:p>
          <a:p>
            <a:r>
              <a:rPr lang="tr-TR" dirty="0" smtClean="0"/>
              <a:t>Düzenli olarak seyahat düzenleyen ilk seyahat işletmecisi ve </a:t>
            </a:r>
            <a:r>
              <a:rPr lang="tr-TR" dirty="0" err="1" smtClean="0"/>
              <a:t>acentası</a:t>
            </a:r>
            <a:r>
              <a:rPr lang="tr-TR" dirty="0" smtClean="0"/>
              <a:t> sahibi Thomas </a:t>
            </a:r>
            <a:r>
              <a:rPr lang="tr-TR" dirty="0" err="1" smtClean="0"/>
              <a:t>Cook’tur</a:t>
            </a:r>
            <a:r>
              <a:rPr lang="tr-TR" dirty="0" smtClean="0"/>
              <a:t>. İlk olarak 1841 yılında trenle </a:t>
            </a:r>
            <a:r>
              <a:rPr lang="tr-TR" dirty="0" err="1" smtClean="0"/>
              <a:t>Leicester-Loughborough</a:t>
            </a:r>
            <a:r>
              <a:rPr lang="tr-TR" dirty="0" smtClean="0"/>
              <a:t> arasında bir dernek adına gezi düzenleyerek seyahat </a:t>
            </a:r>
            <a:r>
              <a:rPr lang="tr-TR" dirty="0" err="1" smtClean="0"/>
              <a:t>acentacılığını</a:t>
            </a:r>
            <a:r>
              <a:rPr lang="tr-TR" dirty="0"/>
              <a:t> başlatmıştır. Koyu bir dindar olan ve içki içmeyen </a:t>
            </a:r>
            <a:r>
              <a:rPr lang="tr-TR" dirty="0" err="1"/>
              <a:t>Cook</a:t>
            </a:r>
            <a:r>
              <a:rPr lang="tr-TR" dirty="0"/>
              <a:t>, yolculuğu alkol karşıtı toplantıya katılmak için organize etti. Fakat katılımcıların çoğu için bu etkinlik ilk </a:t>
            </a:r>
            <a:r>
              <a:rPr lang="tr-TR" dirty="0" smtClean="0"/>
              <a:t>kez </a:t>
            </a:r>
            <a:r>
              <a:rPr lang="tr-TR" dirty="0"/>
              <a:t>trenle seyahat etme fırsatıydı</a:t>
            </a:r>
            <a:r>
              <a:rPr lang="tr-TR" dirty="0" smtClean="0"/>
              <a:t>. Yaklaşık 20 km’lik uzaklıkta olan bu yolculuğa 571 kişi katılmıştır.</a:t>
            </a:r>
          </a:p>
          <a:p>
            <a:r>
              <a:rPr lang="tr-TR" dirty="0" smtClean="0"/>
              <a:t>Thomas </a:t>
            </a:r>
            <a:r>
              <a:rPr lang="tr-TR" dirty="0" err="1" smtClean="0"/>
              <a:t>Cook</a:t>
            </a:r>
            <a:r>
              <a:rPr lang="tr-TR" dirty="0" smtClean="0"/>
              <a:t> 1845 yılında </a:t>
            </a:r>
            <a:r>
              <a:rPr lang="tr-TR" dirty="0" err="1" smtClean="0"/>
              <a:t>Leicester’da</a:t>
            </a:r>
            <a:r>
              <a:rPr lang="tr-TR" dirty="0" smtClean="0"/>
              <a:t> bir </a:t>
            </a:r>
            <a:r>
              <a:rPr lang="tr-TR" dirty="0" err="1" smtClean="0"/>
              <a:t>acenta</a:t>
            </a:r>
            <a:r>
              <a:rPr lang="tr-TR" dirty="0" smtClean="0"/>
              <a:t> açarak bilet satışına başlamıştır. Thomas </a:t>
            </a:r>
            <a:r>
              <a:rPr lang="tr-TR" dirty="0" err="1" smtClean="0"/>
              <a:t>Cook</a:t>
            </a:r>
            <a:r>
              <a:rPr lang="tr-TR" dirty="0" smtClean="0"/>
              <a:t>  daha sonraları Liverpool, Glasgow ve diğer şehirlere de turlar düzenlemiştir. Thomas </a:t>
            </a:r>
            <a:r>
              <a:rPr lang="tr-TR" dirty="0" err="1" smtClean="0"/>
              <a:t>Cook</a:t>
            </a:r>
            <a:r>
              <a:rPr lang="tr-TR" dirty="0" smtClean="0"/>
              <a:t> 1860 yılında Londra’da Thomas </a:t>
            </a:r>
            <a:r>
              <a:rPr lang="tr-TR" dirty="0" err="1" smtClean="0"/>
              <a:t>Cook</a:t>
            </a:r>
            <a:r>
              <a:rPr lang="tr-TR" dirty="0" smtClean="0"/>
              <a:t> Travel diye bir şirket açmıştır ve bu uzun yıllardır sektörde çalışan şirket 2019 yılında iflas etmiştir.</a:t>
            </a:r>
          </a:p>
          <a:p>
            <a:r>
              <a:rPr lang="tr-TR" dirty="0" smtClean="0"/>
              <a:t>Thomas </a:t>
            </a:r>
            <a:r>
              <a:rPr lang="tr-TR" dirty="0" err="1" smtClean="0"/>
              <a:t>Cook</a:t>
            </a:r>
            <a:r>
              <a:rPr lang="tr-TR" dirty="0" smtClean="0"/>
              <a:t> ilk yurt dışı gezisini İskoçya’ya yapmıştır ve bu gezide tren ve gemi ulaşım aracı olarak kullanılmıştır.</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5181746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67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97230"/>
            <a:ext cx="10515600" cy="5566410"/>
          </a:xfrm>
        </p:spPr>
        <p:txBody>
          <a:bodyPr/>
          <a:lstStyle/>
          <a:p>
            <a:r>
              <a:rPr lang="tr-TR" dirty="0" smtClean="0"/>
              <a:t>Thomas </a:t>
            </a:r>
            <a:r>
              <a:rPr lang="tr-TR" dirty="0" err="1" smtClean="0"/>
              <a:t>Cook</a:t>
            </a:r>
            <a:r>
              <a:rPr lang="tr-TR" dirty="0" smtClean="0"/>
              <a:t> 1850’li yıllarda ticari ve turistik gezilerini Kuzey Amerika , Avrupa ve Orta Doğu’ya taşımıştır. Londra Uluslararası Fuarı Thomas </a:t>
            </a:r>
            <a:r>
              <a:rPr lang="tr-TR" dirty="0" err="1" smtClean="0"/>
              <a:t>Cook’a</a:t>
            </a:r>
            <a:r>
              <a:rPr lang="tr-TR" dirty="0" smtClean="0"/>
              <a:t> yabancı turistlerin ülkesinde karşılanması ve gezdirilmesi fikrini verir. Böylece turist gönderme ile birlikte turist karşılamaya başlar. 1878 yılında Paris Fuarı’na İngiltere’den 75.000 yolcu taşır.</a:t>
            </a:r>
          </a:p>
          <a:p>
            <a:pPr marL="0" indent="0">
              <a:buNone/>
            </a:pPr>
            <a:r>
              <a:rPr lang="tr-TR" u="sng" dirty="0" smtClean="0">
                <a:solidFill>
                  <a:srgbClr val="C00000"/>
                </a:solidFill>
              </a:rPr>
              <a:t>Thomas </a:t>
            </a:r>
            <a:r>
              <a:rPr lang="tr-TR" u="sng" dirty="0" err="1" smtClean="0">
                <a:solidFill>
                  <a:srgbClr val="C00000"/>
                </a:solidFill>
              </a:rPr>
              <a:t>Cook’un</a:t>
            </a:r>
            <a:r>
              <a:rPr lang="tr-TR" u="sng" dirty="0" smtClean="0">
                <a:solidFill>
                  <a:srgbClr val="C00000"/>
                </a:solidFill>
              </a:rPr>
              <a:t> yenilikleri</a:t>
            </a:r>
          </a:p>
          <a:p>
            <a:pPr marL="0" indent="0">
              <a:buNone/>
            </a:pPr>
            <a:r>
              <a:rPr lang="tr-TR" dirty="0" smtClean="0"/>
              <a:t>*İlk </a:t>
            </a:r>
            <a:r>
              <a:rPr lang="tr-TR" dirty="0">
                <a:solidFill>
                  <a:prstClr val="black"/>
                </a:solidFill>
              </a:rPr>
              <a:t>seyahat organizesi </a:t>
            </a:r>
            <a:r>
              <a:rPr lang="tr-TR" dirty="0" smtClean="0">
                <a:solidFill>
                  <a:prstClr val="black"/>
                </a:solidFill>
              </a:rPr>
              <a:t>eden ve </a:t>
            </a:r>
            <a:r>
              <a:rPr lang="tr-TR" dirty="0" smtClean="0"/>
              <a:t>seyahat işletmecisidir.</a:t>
            </a:r>
          </a:p>
          <a:p>
            <a:pPr marL="0" indent="0">
              <a:buNone/>
            </a:pPr>
            <a:r>
              <a:rPr lang="tr-TR" dirty="0" smtClean="0"/>
              <a:t>*Her şey dahil paket turları oluşturur.</a:t>
            </a:r>
          </a:p>
          <a:p>
            <a:pPr marL="0" indent="0">
              <a:buNone/>
            </a:pPr>
            <a:r>
              <a:rPr lang="tr-TR" dirty="0" smtClean="0"/>
              <a:t>*Otel ödeme kuponları (</a:t>
            </a:r>
            <a:r>
              <a:rPr lang="tr-TR" dirty="0" err="1" smtClean="0"/>
              <a:t>voucher</a:t>
            </a:r>
            <a:r>
              <a:rPr lang="tr-TR" dirty="0" smtClean="0"/>
              <a:t>) ve turistik biletleri geliştirir.</a:t>
            </a:r>
          </a:p>
          <a:p>
            <a:pPr marL="0" indent="0">
              <a:buNone/>
            </a:pPr>
            <a:r>
              <a:rPr lang="tr-TR" dirty="0" smtClean="0"/>
              <a:t>*Bankacılık, döviz, kambiyo işlemlerini başlatır.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8168830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2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23900" y="636904"/>
            <a:ext cx="10515600" cy="5546725"/>
          </a:xfrm>
        </p:spPr>
        <p:txBody>
          <a:bodyPr>
            <a:normAutofit fontScale="92500" lnSpcReduction="10000"/>
          </a:bodyPr>
          <a:lstStyle/>
          <a:p>
            <a:r>
              <a:rPr lang="tr-TR" dirty="0" smtClean="0"/>
              <a:t>İtalya’da 1878 ‘de </a:t>
            </a:r>
            <a:r>
              <a:rPr lang="tr-TR" dirty="0" err="1" smtClean="0"/>
              <a:t>Massimiliano</a:t>
            </a:r>
            <a:r>
              <a:rPr lang="tr-TR" dirty="0" smtClean="0"/>
              <a:t> </a:t>
            </a:r>
            <a:r>
              <a:rPr lang="tr-TR" dirty="0" err="1" smtClean="0"/>
              <a:t>Chiari</a:t>
            </a:r>
            <a:r>
              <a:rPr lang="tr-TR" dirty="0" smtClean="0"/>
              <a:t> ,</a:t>
            </a:r>
          </a:p>
          <a:p>
            <a:r>
              <a:rPr lang="tr-TR" dirty="0" smtClean="0"/>
              <a:t>Fransa’da </a:t>
            </a:r>
            <a:r>
              <a:rPr lang="tr-TR" dirty="0" err="1" smtClean="0"/>
              <a:t>Alphonse</a:t>
            </a:r>
            <a:r>
              <a:rPr lang="tr-TR" dirty="0" smtClean="0"/>
              <a:t> </a:t>
            </a:r>
            <a:r>
              <a:rPr lang="tr-TR" dirty="0" err="1" smtClean="0"/>
              <a:t>Lubin</a:t>
            </a:r>
            <a:r>
              <a:rPr lang="tr-TR" dirty="0" smtClean="0"/>
              <a:t>,</a:t>
            </a:r>
          </a:p>
          <a:p>
            <a:r>
              <a:rPr lang="tr-TR" dirty="0" smtClean="0"/>
              <a:t>1872’de Belçika’da Vagon </a:t>
            </a:r>
            <a:r>
              <a:rPr lang="tr-TR" dirty="0" err="1" smtClean="0"/>
              <a:t>Lits</a:t>
            </a:r>
            <a:endParaRPr lang="tr-TR" dirty="0" smtClean="0"/>
          </a:p>
          <a:p>
            <a:r>
              <a:rPr lang="tr-TR" dirty="0" smtClean="0"/>
              <a:t>İsviçre’de </a:t>
            </a:r>
            <a:r>
              <a:rPr lang="tr-TR" dirty="0" err="1" smtClean="0"/>
              <a:t>Kuoni</a:t>
            </a:r>
            <a:r>
              <a:rPr lang="tr-TR" dirty="0" smtClean="0"/>
              <a:t>,</a:t>
            </a:r>
          </a:p>
          <a:p>
            <a:r>
              <a:rPr lang="tr-TR" dirty="0" smtClean="0"/>
              <a:t>Kuzey Amerika’da </a:t>
            </a:r>
            <a:r>
              <a:rPr lang="tr-TR" dirty="0" err="1" smtClean="0"/>
              <a:t>American</a:t>
            </a:r>
            <a:r>
              <a:rPr lang="tr-TR" dirty="0" smtClean="0"/>
              <a:t> Express</a:t>
            </a:r>
          </a:p>
          <a:p>
            <a:pPr marL="0" indent="0">
              <a:buNone/>
            </a:pPr>
            <a:r>
              <a:rPr lang="tr-TR" dirty="0" smtClean="0"/>
              <a:t>-1883 yılında Şark Ekspresi (Orient Express) Paris-İstanbul  tren seferleri başlamıştır. </a:t>
            </a:r>
          </a:p>
          <a:p>
            <a:pPr marL="0" indent="0">
              <a:buNone/>
            </a:pPr>
            <a:r>
              <a:rPr lang="tr-TR" dirty="0" err="1" smtClean="0"/>
              <a:t>I.Dünya</a:t>
            </a:r>
            <a:r>
              <a:rPr lang="tr-TR" dirty="0" smtClean="0"/>
              <a:t> Savaşı seyahat açısından sıkıntılı yıllar oluşturmuştur. II. Dünya Savaşı’nın bitiminden sonra seyahatler ve seyahat acenteleri açısından büyük gelişmeler olmuştur.</a:t>
            </a:r>
          </a:p>
          <a:p>
            <a:pPr marL="0" indent="0">
              <a:buNone/>
            </a:pPr>
            <a:r>
              <a:rPr lang="tr-TR" dirty="0" smtClean="0"/>
              <a:t>1919 yılında acenteler kendi haklarını korumak adına birlikler oluşturmaya başlamışlardır.</a:t>
            </a:r>
          </a:p>
          <a:p>
            <a:pPr marL="0" indent="0">
              <a:buNone/>
            </a:pPr>
            <a:r>
              <a:rPr lang="tr-TR" dirty="0" smtClean="0"/>
              <a:t>1966 yılında farklı ülkelerdeki seyahat acenteleri bir araya gelerek Dünya Seyahat Acenteleri Federasyonu’nu kurarlar (FUAAV).</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8956244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4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82930"/>
            <a:ext cx="10515600" cy="5594033"/>
          </a:xfrm>
        </p:spPr>
        <p:txBody>
          <a:bodyPr>
            <a:normAutofit fontScale="62500" lnSpcReduction="20000"/>
          </a:bodyPr>
          <a:lstStyle/>
          <a:p>
            <a:pPr marL="0" indent="0">
              <a:buNone/>
            </a:pPr>
            <a:r>
              <a:rPr lang="tr-TR" u="sng" dirty="0" smtClean="0">
                <a:solidFill>
                  <a:srgbClr val="FF0000"/>
                </a:solidFill>
              </a:rPr>
              <a:t>Dünyada Seyahat Acentelerinin Gelişim Evreleri</a:t>
            </a:r>
            <a:endParaRPr lang="tr-TR" dirty="0" smtClean="0"/>
          </a:p>
          <a:p>
            <a:pPr marL="0" indent="0">
              <a:buNone/>
            </a:pPr>
            <a:r>
              <a:rPr lang="tr-TR" dirty="0" smtClean="0"/>
              <a:t>1- 1946-1964 yılları arası</a:t>
            </a:r>
          </a:p>
          <a:p>
            <a:pPr marL="0" indent="0">
              <a:buNone/>
            </a:pPr>
            <a:r>
              <a:rPr lang="tr-TR" dirty="0" smtClean="0"/>
              <a:t>Acenteler bu dönemde klasik acente görevlerini yerine getirmişlerdir.</a:t>
            </a:r>
          </a:p>
          <a:p>
            <a:pPr marL="0" indent="0">
              <a:buNone/>
            </a:pPr>
            <a:r>
              <a:rPr lang="tr-TR" dirty="0" smtClean="0"/>
              <a:t>-Belirli komisyon karşılığı ulaştırma araçlarının biletlerini satmak,</a:t>
            </a:r>
          </a:p>
          <a:p>
            <a:pPr marL="0" indent="0">
              <a:buNone/>
            </a:pPr>
            <a:r>
              <a:rPr lang="tr-TR" dirty="0" smtClean="0"/>
              <a:t>-Otel rezervasyonları, turistik geziler, bilgilendirme faaliyetleri vb.</a:t>
            </a:r>
          </a:p>
          <a:p>
            <a:pPr marL="0" indent="0">
              <a:buNone/>
            </a:pPr>
            <a:r>
              <a:rPr lang="tr-TR" dirty="0" smtClean="0"/>
              <a:t>2-1965-1972 yılları arası</a:t>
            </a:r>
          </a:p>
          <a:p>
            <a:pPr marL="0" indent="0">
              <a:buNone/>
            </a:pPr>
            <a:r>
              <a:rPr lang="tr-TR" dirty="0" smtClean="0"/>
              <a:t>Havayolları ve konaklama işletmelerindeki gelişmeler , dinlence düşüncesinin değişmesi yeni seyahat şekillerini ortaya çıkarmıştır.</a:t>
            </a:r>
          </a:p>
          <a:p>
            <a:pPr marL="0" indent="0">
              <a:buNone/>
            </a:pPr>
            <a:r>
              <a:rPr lang="tr-TR" dirty="0" smtClean="0"/>
              <a:t>-</a:t>
            </a:r>
            <a:r>
              <a:rPr lang="tr-TR" dirty="0" err="1" smtClean="0"/>
              <a:t>Inclusive</a:t>
            </a:r>
            <a:r>
              <a:rPr lang="tr-TR" dirty="0" smtClean="0"/>
              <a:t> </a:t>
            </a:r>
            <a:r>
              <a:rPr lang="tr-TR" dirty="0" err="1" smtClean="0"/>
              <a:t>tour</a:t>
            </a:r>
            <a:r>
              <a:rPr lang="tr-TR" dirty="0" smtClean="0"/>
              <a:t>; Kapsamlı tur, her şey dahil turizm paketi, paket tur.</a:t>
            </a:r>
          </a:p>
          <a:p>
            <a:pPr marL="0" indent="0">
              <a:buNone/>
            </a:pPr>
            <a:r>
              <a:rPr lang="tr-TR" dirty="0" smtClean="0"/>
              <a:t>-Charter seferlerinde artış</a:t>
            </a:r>
          </a:p>
          <a:p>
            <a:pPr marL="0" indent="0">
              <a:buNone/>
            </a:pPr>
            <a:r>
              <a:rPr lang="tr-TR" dirty="0" smtClean="0"/>
              <a:t>3-1973 sonrası</a:t>
            </a:r>
          </a:p>
          <a:p>
            <a:pPr marL="0" indent="0">
              <a:buNone/>
            </a:pPr>
            <a:r>
              <a:rPr lang="tr-TR" dirty="0" smtClean="0"/>
              <a:t>-Seyahat acenteleri tur operatörlerinin ürünlerini pazarlar ve satarlar. Ülkemizdeki sistem bunun dışındadır.</a:t>
            </a:r>
          </a:p>
          <a:p>
            <a:pPr marL="0" indent="0">
              <a:buNone/>
            </a:pPr>
            <a:r>
              <a:rPr lang="tr-TR" dirty="0" smtClean="0"/>
              <a:t>-Yeni satış teknikleri gelişir.</a:t>
            </a:r>
          </a:p>
          <a:p>
            <a:pPr marL="0" indent="0">
              <a:buNone/>
            </a:pPr>
            <a:r>
              <a:rPr lang="tr-TR" dirty="0" smtClean="0"/>
              <a:t>-Bankalar da seyahat acenteleri gibi dağıtım görevi üstlenirler.</a:t>
            </a:r>
          </a:p>
          <a:p>
            <a:pPr marL="0" indent="0">
              <a:buNone/>
            </a:pPr>
            <a:r>
              <a:rPr lang="tr-TR" dirty="0" smtClean="0"/>
              <a:t>-Paket tur satışı artmıştır.</a:t>
            </a:r>
          </a:p>
          <a:p>
            <a:pPr marL="0" indent="0">
              <a:buNone/>
            </a:pPr>
            <a:r>
              <a:rPr lang="tr-TR" dirty="0" smtClean="0"/>
              <a:t>-Teknolojinin gelişmesi seyahatin satışını, pazarlamasını, görselliğini ve ulaşılabilirliğini kolaylaştırmış ve artırmıştır.</a:t>
            </a:r>
            <a:endParaRPr lang="tr-TR"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0180695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16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1109345"/>
          </a:xfrm>
        </p:spPr>
        <p:txBody>
          <a:bodyPr>
            <a:normAutofit/>
          </a:bodyPr>
          <a:lstStyle/>
          <a:p>
            <a:r>
              <a:rPr lang="tr-TR" u="sng" dirty="0" smtClean="0">
                <a:solidFill>
                  <a:srgbClr val="C00000"/>
                </a:solidFill>
              </a:rPr>
              <a:t>Türkiye’de Seyahatin Gelişimi</a:t>
            </a:r>
            <a:endParaRPr lang="tr-TR" u="sng" dirty="0">
              <a:solidFill>
                <a:srgbClr val="C00000"/>
              </a:solidFill>
            </a:endParaRPr>
          </a:p>
        </p:txBody>
      </p:sp>
      <p:sp>
        <p:nvSpPr>
          <p:cNvPr id="3" name="İçerik Yer Tutucusu 2"/>
          <p:cNvSpPr>
            <a:spLocks noGrp="1"/>
          </p:cNvSpPr>
          <p:nvPr>
            <p:ph idx="1"/>
          </p:nvPr>
        </p:nvSpPr>
        <p:spPr>
          <a:xfrm>
            <a:off x="838200" y="1657350"/>
            <a:ext cx="10515600" cy="4519613"/>
          </a:xfrm>
        </p:spPr>
        <p:txBody>
          <a:bodyPr/>
          <a:lstStyle/>
          <a:p>
            <a:r>
              <a:rPr lang="tr-TR" dirty="0" smtClean="0"/>
              <a:t>1923 Türkiye Turing ve Otomobil Kurumu</a:t>
            </a:r>
          </a:p>
          <a:p>
            <a:r>
              <a:rPr lang="tr-TR" dirty="0" smtClean="0"/>
              <a:t>1963 bugün T.C. Kültür ve Turizm Bakanlığı adını alacak olan bakanlık kuruluş kanunu ile oluşturulmuştur.</a:t>
            </a:r>
          </a:p>
          <a:p>
            <a:r>
              <a:rPr lang="tr-TR" dirty="0" smtClean="0"/>
              <a:t>1983 yılında yürürlüğe giren 2634 sayılı Turizmi Teşvik Kanunu</a:t>
            </a:r>
          </a:p>
          <a:p>
            <a:r>
              <a:rPr lang="tr-TR" dirty="0" smtClean="0"/>
              <a:t>1972 yılında kabul edilen 1618 sayılı Seyahat </a:t>
            </a:r>
            <a:r>
              <a:rPr lang="tr-TR" dirty="0" err="1" smtClean="0"/>
              <a:t>Acentaları</a:t>
            </a:r>
            <a:r>
              <a:rPr lang="tr-TR" dirty="0" smtClean="0"/>
              <a:t> ve Seyahat </a:t>
            </a:r>
            <a:r>
              <a:rPr lang="tr-TR" dirty="0" err="1" smtClean="0"/>
              <a:t>Acentaları</a:t>
            </a:r>
            <a:r>
              <a:rPr lang="tr-TR" dirty="0" smtClean="0"/>
              <a:t> Birliği Kanunu ilgili kanunla TÜRSAB (Türkiye Seyahat </a:t>
            </a:r>
            <a:r>
              <a:rPr lang="tr-TR" dirty="0" err="1" smtClean="0"/>
              <a:t>Acentaları</a:t>
            </a:r>
            <a:r>
              <a:rPr lang="tr-TR" dirty="0" smtClean="0"/>
              <a:t> Birliği) kurulmuştur.</a:t>
            </a:r>
            <a:endParaRPr lang="tr-TR" dirty="0"/>
          </a:p>
        </p:txBody>
      </p:sp>
      <p:pic>
        <p:nvPicPr>
          <p:cNvPr id="5"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4987886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14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040130"/>
            <a:ext cx="10515600" cy="5136833"/>
          </a:xfrm>
        </p:spPr>
        <p:txBody>
          <a:bodyPr/>
          <a:lstStyle/>
          <a:p>
            <a:pPr marL="0" indent="0">
              <a:buNone/>
            </a:pPr>
            <a:r>
              <a:rPr lang="tr-TR" dirty="0" smtClean="0"/>
              <a:t>*</a:t>
            </a:r>
            <a:r>
              <a:rPr lang="tr-TR" dirty="0" err="1" smtClean="0"/>
              <a:t>T.C.Kültür</a:t>
            </a:r>
            <a:r>
              <a:rPr lang="tr-TR" dirty="0" smtClean="0"/>
              <a:t> ve Turizm Bakanlığı</a:t>
            </a:r>
          </a:p>
          <a:p>
            <a:pPr marL="0" indent="0">
              <a:buNone/>
            </a:pPr>
            <a:r>
              <a:rPr lang="tr-TR" dirty="0" smtClean="0"/>
              <a:t>*TÜRSAB (Türkiye Seyahat </a:t>
            </a:r>
            <a:r>
              <a:rPr lang="tr-TR" dirty="0" err="1" smtClean="0"/>
              <a:t>Acentaları</a:t>
            </a:r>
            <a:r>
              <a:rPr lang="tr-TR" dirty="0" smtClean="0"/>
              <a:t> Birliği)</a:t>
            </a:r>
          </a:p>
          <a:p>
            <a:pPr marL="0" indent="0">
              <a:buNone/>
            </a:pPr>
            <a:r>
              <a:rPr lang="tr-TR" dirty="0" smtClean="0"/>
              <a:t>-1618 sayılı Seyahat </a:t>
            </a:r>
            <a:r>
              <a:rPr lang="tr-TR" dirty="0" err="1" smtClean="0"/>
              <a:t>Acentaları</a:t>
            </a:r>
            <a:r>
              <a:rPr lang="tr-TR" dirty="0" smtClean="0"/>
              <a:t> ve Seyahat </a:t>
            </a:r>
            <a:r>
              <a:rPr lang="tr-TR" dirty="0" err="1" smtClean="0"/>
              <a:t>Acentaları</a:t>
            </a:r>
            <a:r>
              <a:rPr lang="tr-TR" dirty="0" smtClean="0"/>
              <a:t> Birliği Kanunu</a:t>
            </a:r>
          </a:p>
          <a:p>
            <a:pPr marL="0" indent="0">
              <a:buNone/>
            </a:pPr>
            <a:r>
              <a:rPr lang="tr-TR" dirty="0" smtClean="0"/>
              <a:t>-</a:t>
            </a:r>
            <a:r>
              <a:rPr lang="tr-TR" sz="1800" dirty="0"/>
              <a:t>5571 sayılı FİKİR VE SANAT ESERLERİ KANUNU, SEYAHAT ACENTALARI VE </a:t>
            </a:r>
            <a:r>
              <a:rPr lang="tr-TR" sz="1800" dirty="0" smtClean="0"/>
              <a:t>SEYAHAT ACENTALARI </a:t>
            </a:r>
            <a:r>
              <a:rPr lang="tr-TR" sz="1800" dirty="0"/>
              <a:t>BİRLİĞİ KANUNU İLE TURİZMİ TEŞVİK </a:t>
            </a:r>
            <a:r>
              <a:rPr lang="tr-TR" sz="1800" dirty="0" smtClean="0"/>
              <a:t>KANUNU </a:t>
            </a:r>
            <a:r>
              <a:rPr lang="tr-TR" sz="1800" dirty="0"/>
              <a:t>VE </a:t>
            </a:r>
            <a:r>
              <a:rPr lang="tr-TR" sz="1800" dirty="0" smtClean="0"/>
              <a:t>BAZI KANUNLARDA </a:t>
            </a:r>
            <a:r>
              <a:rPr lang="tr-TR" sz="1800" dirty="0"/>
              <a:t>DEĞİŞİKLİK YAPILMASINA DAİR </a:t>
            </a:r>
            <a:r>
              <a:rPr lang="tr-TR" sz="1800" dirty="0" smtClean="0"/>
              <a:t>KANUN</a:t>
            </a:r>
          </a:p>
          <a:p>
            <a:pPr marL="0" indent="0">
              <a:buNone/>
            </a:pPr>
            <a:r>
              <a:rPr lang="tr-TR" sz="1800" dirty="0" smtClean="0"/>
              <a:t>-Seyahat </a:t>
            </a:r>
            <a:r>
              <a:rPr lang="tr-TR" sz="1800" dirty="0" err="1" smtClean="0"/>
              <a:t>Acentaları</a:t>
            </a:r>
            <a:r>
              <a:rPr lang="tr-TR" sz="1800" dirty="0" smtClean="0"/>
              <a:t> Yönetmeliği</a:t>
            </a:r>
          </a:p>
          <a:p>
            <a:pPr marL="0" indent="0">
              <a:buNone/>
            </a:pPr>
            <a:r>
              <a:rPr lang="tr-TR" sz="1800" dirty="0" smtClean="0"/>
              <a:t>-Seyahat </a:t>
            </a:r>
            <a:r>
              <a:rPr lang="tr-TR" sz="1800" dirty="0" err="1" smtClean="0"/>
              <a:t>acentaları</a:t>
            </a:r>
            <a:r>
              <a:rPr lang="tr-TR" sz="1800" dirty="0" smtClean="0"/>
              <a:t> Birliği Yönetmeliği</a:t>
            </a:r>
          </a:p>
          <a:p>
            <a:pPr marL="0" indent="0">
              <a:buNone/>
            </a:pPr>
            <a:r>
              <a:rPr lang="tr-TR" sz="1800" dirty="0" smtClean="0"/>
              <a:t>-UNWTO Dünya Turizm Örgütü</a:t>
            </a:r>
          </a:p>
          <a:p>
            <a:pPr marL="0" indent="0">
              <a:buNone/>
            </a:pPr>
            <a:r>
              <a:rPr lang="tr-TR" sz="1800" dirty="0" smtClean="0"/>
              <a:t>-WTTC Dünya Seyahat ve Turizm Konseyi</a:t>
            </a:r>
          </a:p>
          <a:p>
            <a:pPr marL="0" indent="0">
              <a:buNone/>
            </a:pPr>
            <a:endParaRPr lang="tr-TR" sz="1800" dirty="0"/>
          </a:p>
          <a:p>
            <a:pPr marL="0" indent="0">
              <a:buNone/>
            </a:pPr>
            <a:r>
              <a:rPr lang="tr-TR" sz="1800" dirty="0" smtClean="0"/>
              <a:t>Not: 1618 ve 5571 sayılı kanunlar, Seyahat </a:t>
            </a:r>
            <a:r>
              <a:rPr lang="tr-TR" sz="1800" dirty="0" err="1" smtClean="0"/>
              <a:t>Acentaları</a:t>
            </a:r>
            <a:r>
              <a:rPr lang="tr-TR" sz="1800" dirty="0" smtClean="0"/>
              <a:t> ve Seyahat </a:t>
            </a:r>
            <a:r>
              <a:rPr lang="tr-TR" sz="1800" dirty="0" err="1" smtClean="0"/>
              <a:t>Acentaları</a:t>
            </a:r>
            <a:r>
              <a:rPr lang="tr-TR" sz="1800" dirty="0" smtClean="0"/>
              <a:t> Birliği Yönetmelikleri  öğrencilerimizin ilgili sitelerden çıktılarını </a:t>
            </a:r>
            <a:endParaRPr lang="tr-TR" sz="1800" dirty="0"/>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8233929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7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endParaRPr lang="tr-TR" dirty="0" smtClean="0"/>
          </a:p>
          <a:p>
            <a:endParaRPr lang="tr-TR" dirty="0"/>
          </a:p>
          <a:p>
            <a:endParaRPr lang="tr-TR" dirty="0" smtClean="0"/>
          </a:p>
          <a:p>
            <a:endParaRPr lang="tr-TR" dirty="0"/>
          </a:p>
          <a:p>
            <a:endParaRPr lang="tr-TR" dirty="0" smtClean="0"/>
          </a:p>
          <a:p>
            <a:pPr marL="0" indent="0">
              <a:buNone/>
            </a:pPr>
            <a:r>
              <a:rPr lang="tr-TR" dirty="0" smtClean="0"/>
              <a:t>Kaynaklar;</a:t>
            </a:r>
          </a:p>
          <a:p>
            <a:pPr marL="0" indent="0">
              <a:buNone/>
            </a:pPr>
            <a:r>
              <a:rPr lang="tr-TR" dirty="0" smtClean="0"/>
              <a:t>1-Seyahat Acenteciliği ve Tur Operatörlüğü, </a:t>
            </a:r>
            <a:r>
              <a:rPr lang="tr-TR" dirty="0" err="1" smtClean="0"/>
              <a:t>Dr.İrfan</a:t>
            </a:r>
            <a:r>
              <a:rPr lang="tr-TR" dirty="0" smtClean="0"/>
              <a:t> Mısırlı</a:t>
            </a:r>
          </a:p>
          <a:p>
            <a:pPr marL="0" indent="0">
              <a:buNone/>
            </a:pPr>
            <a:r>
              <a:rPr lang="tr-TR" dirty="0" smtClean="0"/>
              <a:t>2-Dr. </a:t>
            </a:r>
            <a:r>
              <a:rPr lang="tr-TR" dirty="0" err="1" smtClean="0"/>
              <a:t>Tulga</a:t>
            </a:r>
            <a:r>
              <a:rPr lang="tr-TR" dirty="0" smtClean="0"/>
              <a:t> </a:t>
            </a:r>
            <a:r>
              <a:rPr lang="tr-TR" dirty="0" err="1" smtClean="0"/>
              <a:t>Albustanlıoğlu</a:t>
            </a:r>
            <a:r>
              <a:rPr lang="tr-TR" dirty="0" smtClean="0"/>
              <a:t> Seyahat Acenteciliği Ders Notları, Ankara 2009</a:t>
            </a:r>
            <a:endParaRPr lang="tr-TR" dirty="0"/>
          </a:p>
        </p:txBody>
      </p:sp>
    </p:spTree>
    <p:extLst>
      <p:ext uri="{BB962C8B-B14F-4D97-AF65-F5344CB8AC3E}">
        <p14:creationId xmlns:p14="http://schemas.microsoft.com/office/powerpoint/2010/main" val="397862913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471</TotalTime>
  <Words>863</Words>
  <Application>Microsoft Office PowerPoint</Application>
  <PresentationFormat>Geniş ekran</PresentationFormat>
  <Paragraphs>145</Paragraphs>
  <Slides>16</Slides>
  <Notes>0</Notes>
  <HiddenSlides>0</HiddenSlides>
  <MMClips>14</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16</vt:i4>
      </vt:variant>
    </vt:vector>
  </HeadingPairs>
  <TitlesOfParts>
    <vt:vector size="20" baseType="lpstr">
      <vt:lpstr>Arial</vt:lpstr>
      <vt:lpstr>Calibri</vt:lpstr>
      <vt:lpstr>Calibri Light</vt:lpstr>
      <vt:lpstr>Office Teması</vt:lpstr>
      <vt:lpstr>TUR OPERATÖRLÜĞÜ VE SEYAHAT ACENTACILIĞI</vt:lpstr>
      <vt:lpstr>Seyahat işletmeciliğinin tarihsel gelişimi</vt:lpstr>
      <vt:lpstr>Seyahat işletmeciliğinin tarihsel gelişimi</vt:lpstr>
      <vt:lpstr>PowerPoint Sunusu</vt:lpstr>
      <vt:lpstr>PowerPoint Sunusu</vt:lpstr>
      <vt:lpstr>PowerPoint Sunusu</vt:lpstr>
      <vt:lpstr>İnsanları seyahate yönelten gelişmeler</vt:lpstr>
      <vt:lpstr>PowerPoint Sunusu</vt:lpstr>
      <vt:lpstr>PowerPoint Sunusu</vt:lpstr>
      <vt:lpstr>Seyahat Acentelerinin Tarihi Gelişimi</vt:lpstr>
      <vt:lpstr>PowerPoint Sunusu</vt:lpstr>
      <vt:lpstr>PowerPoint Sunusu</vt:lpstr>
      <vt:lpstr>PowerPoint Sunusu</vt:lpstr>
      <vt:lpstr>Türkiye’de Seyahatin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 OPERATÖRLÜĞÜ VE SEHAHAT ACENTACILIĞI</dc:title>
  <dc:creator>seyitAliçelik</dc:creator>
  <cp:lastModifiedBy>seyitAliçelik</cp:lastModifiedBy>
  <cp:revision>58</cp:revision>
  <dcterms:created xsi:type="dcterms:W3CDTF">2020-10-02T12:44:13Z</dcterms:created>
  <dcterms:modified xsi:type="dcterms:W3CDTF">2020-10-08T13:07:29Z</dcterms:modified>
</cp:coreProperties>
</file>